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88" r:id="rId6"/>
    <p:sldId id="289" r:id="rId7"/>
    <p:sldId id="290" r:id="rId8"/>
    <p:sldId id="302" r:id="rId9"/>
    <p:sldId id="285" r:id="rId10"/>
    <p:sldId id="270" r:id="rId11"/>
    <p:sldId id="292" r:id="rId12"/>
    <p:sldId id="293" r:id="rId13"/>
    <p:sldId id="297" r:id="rId14"/>
    <p:sldId id="304" r:id="rId15"/>
  </p:sldIdLst>
  <p:sldSz cx="18288000" cy="10287000"/>
  <p:notesSz cx="6742113" cy="9875838"/>
  <p:embeddedFontLst>
    <p:embeddedFont>
      <p:font typeface="Museo Sans Rounded 500" panose="02000000000000000000" charset="0"/>
      <p:regular r:id="rId17"/>
    </p:embeddedFont>
    <p:embeddedFont>
      <p:font typeface="Museo Sans Rounded 700" panose="02000000000000000000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83"/>
    <a:srgbClr val="73C92D"/>
    <a:srgbClr val="FD8603"/>
    <a:srgbClr val="F40CA7"/>
    <a:srgbClr val="AA3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4B949-4C03-4C9E-A3A9-3CCF28BCCB70}" v="13" dt="2026-04-16T15:06:48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6" autoAdjust="0"/>
    <p:restoredTop sz="74896" autoAdjust="0"/>
  </p:normalViewPr>
  <p:slideViewPr>
    <p:cSldViewPr>
      <p:cViewPr varScale="1">
        <p:scale>
          <a:sx n="37" d="100"/>
          <a:sy n="37" d="100"/>
        </p:scale>
        <p:origin x="19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5443" cy="370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92481" y="0"/>
            <a:ext cx="3895443" cy="370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554038"/>
            <a:ext cx="4926013" cy="2771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949" y="3511409"/>
            <a:ext cx="7191587" cy="33279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22819"/>
            <a:ext cx="3895443" cy="3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92481" y="7022819"/>
            <a:ext cx="3895443" cy="3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5443" cy="370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92481" y="0"/>
            <a:ext cx="3895443" cy="370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554038"/>
            <a:ext cx="4926013" cy="2771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949" y="3511409"/>
            <a:ext cx="7191587" cy="33279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22819"/>
            <a:ext cx="3895443" cy="3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92481" y="7022819"/>
            <a:ext cx="3895443" cy="3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Close eyes and create a calm environment to close the session off- think of one small action you can take today to help yourself or someone else feel better. Mention teachers, parents, carers, friends. Can give them a compliment, play with someone, etc. When I come back to do some more sessions, I will be asking you how you have taken action so I can’t wait to hear what you will all say! (depending on time – get some of the kids to put their hands up and share)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21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9ED37-A1D1-95D3-DF0F-987212A4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1E305-30AF-5F1B-3A11-BBC7D21EA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0DCBC-340F-DA0A-91A7-81693BA83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Repeat all together – and round off the presentation. </a:t>
            </a:r>
          </a:p>
          <a:p>
            <a:r>
              <a:rPr lang="en-GB" dirty="0"/>
              <a:t>(if time – ask if someone would like to share what they have learned today) </a:t>
            </a:r>
          </a:p>
          <a:p>
            <a:r>
              <a:rPr lang="en-GB" dirty="0"/>
              <a:t>Hand back over to teachers.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2F281-295C-EF1D-9A3D-652098E41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13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25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Talk about the rollercoaster here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12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MHAW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56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want you to think of your favourite superhero -</a:t>
            </a:r>
          </a:p>
          <a:p>
            <a:r>
              <a:rPr lang="en-GB" dirty="0"/>
              <a:t>Why do we like superheroes so much? (because they help people, they’re kind, they have strong values… </a:t>
            </a:r>
            <a:r>
              <a:rPr lang="en-GB" i="0" dirty="0"/>
              <a:t>and they TAKE ACTION when something </a:t>
            </a:r>
            <a:r>
              <a:rPr lang="en-GB" dirty="0"/>
              <a:t>is wrong)</a:t>
            </a:r>
          </a:p>
          <a:p>
            <a:r>
              <a:rPr lang="en-GB" dirty="0"/>
              <a:t>Choose a volunteer…they come up to the front.</a:t>
            </a:r>
            <a:br>
              <a:rPr lang="en-GB" dirty="0"/>
            </a:br>
            <a:r>
              <a:rPr lang="en-GB" dirty="0"/>
              <a:t>(give them the cape)</a:t>
            </a:r>
          </a:p>
          <a:p>
            <a:r>
              <a:rPr lang="en-GB" dirty="0"/>
              <a:t>It’s cool to have a cape – but you don’t need a cape to be a superhero. we’re ALL going to imagine we are superheroes right now.</a:t>
            </a:r>
          </a:p>
          <a:p>
            <a:r>
              <a:rPr lang="en-GB" dirty="0"/>
              <a:t>Everyone do a superhero pose…</a:t>
            </a:r>
          </a:p>
          <a:p>
            <a:r>
              <a:rPr lang="en-GB" dirty="0"/>
              <a:t>Because real superheroes don’t just fly or have powers…they take action to help themselves and others. that’s exactly what we’re learning to do today-for our mental health.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2BE4F-DDC9-8440-BCA4-04CA9ABAAA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Mental Health Awareness Week, find your one thing to boost your mental health. Choose one positive action that works for you.</a:t>
            </a:r>
          </a:p>
          <a:p>
            <a:br>
              <a:rPr lang="en-GB" dirty="0"/>
            </a:br>
            <a:r>
              <a:rPr lang="en-GB" dirty="0"/>
              <a:t>Get the pupils to put their hand up and ask them some things they could do for themselves. Encourage participation &amp; then go over the examples on the power point.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95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environment we live in impacts our mental health. What can you do to help build mentally healthy communities, workplaces and schools”</a:t>
            </a:r>
            <a:br>
              <a:rPr lang="en-GB" dirty="0"/>
            </a:br>
            <a:r>
              <a:rPr lang="en-GB" dirty="0"/>
              <a:t>Interactive part! </a:t>
            </a:r>
          </a:p>
          <a:p>
            <a:r>
              <a:rPr lang="en-GB" dirty="0"/>
              <a:t>Get the pupils involved. </a:t>
            </a:r>
          </a:p>
          <a:p>
            <a:r>
              <a:rPr lang="en-GB" dirty="0"/>
              <a:t>Show me your best smiles (did you know that smiles are contagious) </a:t>
            </a:r>
          </a:p>
          <a:p>
            <a:r>
              <a:rPr lang="en-GB" dirty="0"/>
              <a:t>Say a kind compliment to the person next to you (don’t be silly, and when you see my hand in the air that’s when I want you to stop talking and look at the front) </a:t>
            </a:r>
          </a:p>
          <a:p>
            <a:r>
              <a:rPr lang="en-GB" dirty="0"/>
              <a:t>Three breaths all together (inhale &amp; exhale) this is calming us down and helping our brain. </a:t>
            </a:r>
          </a:p>
          <a:p>
            <a:r>
              <a:rPr lang="en-GB" dirty="0"/>
              <a:t>Whisper ‘you can do this’ showing encouragement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45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554038"/>
            <a:ext cx="4926013" cy="277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actions matter, but they're only part of the story. We all have a part to play in our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need those in power to take action to ensure good mental health for everyone in the UK”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r>
              <a:rPr lang="en-GB" dirty="0"/>
              <a:t>Get the pupils to put their hand up and ask them some things they could do for ‘all of us’. Encourage participation &amp; then go over the examples on the power point.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25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90020" y="1488610"/>
            <a:ext cx="9307960" cy="6266580"/>
          </a:xfrm>
          <a:custGeom>
            <a:avLst/>
            <a:gdLst/>
            <a:ahLst/>
            <a:cxnLst/>
            <a:rect l="l" t="t" r="r" b="b"/>
            <a:pathLst>
              <a:path w="9307960" h="6266580">
                <a:moveTo>
                  <a:pt x="0" y="0"/>
                </a:moveTo>
                <a:lnTo>
                  <a:pt x="9307960" y="0"/>
                </a:lnTo>
                <a:lnTo>
                  <a:pt x="9307960" y="6266580"/>
                </a:lnTo>
                <a:lnTo>
                  <a:pt x="0" y="6266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074075" y="8960802"/>
            <a:ext cx="2139851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Museo Sans Rounded 500" panose="02000000000000000000" pitchFamily="50" charset="0"/>
                <a:ea typeface="Museo Sans Rounded 1"/>
                <a:cs typeface="Museo Sans Rounded 1"/>
                <a:sym typeface="Museo Sans Rounded 1"/>
              </a:rPr>
              <a:t>islelisten.im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is may contain: a little boy covering his eyes with his hands">
            <a:extLst>
              <a:ext uri="{FF2B5EF4-FFF2-40B4-BE49-F238E27FC236}">
                <a16:creationId xmlns:a16="http://schemas.microsoft.com/office/drawing/2014/main" id="{8CCEF534-C51E-412F-35F8-444E6016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723900"/>
            <a:ext cx="9296400" cy="1045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4423A1BC-9686-DF20-6EEB-BDBF5A160417}"/>
              </a:ext>
            </a:extLst>
          </p:cNvPr>
          <p:cNvSpPr txBox="1"/>
          <p:nvPr/>
        </p:nvSpPr>
        <p:spPr>
          <a:xfrm>
            <a:off x="2438400" y="8191500"/>
            <a:ext cx="21945600" cy="1819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A283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we’re going to close our eyes!</a:t>
            </a:r>
          </a:p>
        </p:txBody>
      </p:sp>
    </p:spTree>
    <p:extLst>
      <p:ext uri="{BB962C8B-B14F-4D97-AF65-F5344CB8AC3E}">
        <p14:creationId xmlns:p14="http://schemas.microsoft.com/office/powerpoint/2010/main" val="279495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047DB0-65D3-E5C5-9955-81D78561B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3E937C5C-DD33-9A8D-6FC1-C281320B1081}"/>
              </a:ext>
            </a:extLst>
          </p:cNvPr>
          <p:cNvSpPr txBox="1"/>
          <p:nvPr/>
        </p:nvSpPr>
        <p:spPr>
          <a:xfrm>
            <a:off x="6781800" y="2007708"/>
            <a:ext cx="18135169" cy="188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10000" b="1" dirty="0">
                <a:solidFill>
                  <a:srgbClr val="FD8603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I CAN TAKE…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B5E024B-46B1-6968-1F68-2B1F654019E9}"/>
              </a:ext>
            </a:extLst>
          </p:cNvPr>
          <p:cNvSpPr txBox="1"/>
          <p:nvPr/>
        </p:nvSpPr>
        <p:spPr>
          <a:xfrm>
            <a:off x="685800" y="-149976"/>
            <a:ext cx="18135169" cy="188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Repeat after me – all together!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D690F-5BE0-0651-5AB5-2B41D546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4" y="2039588"/>
            <a:ext cx="7025116" cy="8064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93743A-E655-C3E3-C3CE-BA4412522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29" y="4161928"/>
            <a:ext cx="10894773" cy="33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4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9D79F-6645-0FE4-B1B7-BF557C15D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3576767-7B23-0BE4-6262-DC18C06980BD}"/>
              </a:ext>
            </a:extLst>
          </p:cNvPr>
          <p:cNvSpPr txBox="1"/>
          <p:nvPr/>
        </p:nvSpPr>
        <p:spPr>
          <a:xfrm>
            <a:off x="838200" y="2363146"/>
            <a:ext cx="15714461" cy="619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15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THINK </a:t>
            </a:r>
          </a:p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15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FEEL </a:t>
            </a:r>
          </a:p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15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278B5-7346-E528-E7CA-12C56B1BA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45" y="5492324"/>
            <a:ext cx="4762500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16DD6-C67A-029F-9BBB-681750A35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78" y="5492324"/>
            <a:ext cx="4762500" cy="476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E83C6-428D-748E-FBD4-B76C2FAEE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47" y="1406351"/>
            <a:ext cx="4762500" cy="476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57A8D-74D5-1DD2-1356-4A2CFA6A2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595" y="5524500"/>
            <a:ext cx="4762500" cy="476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27302-15C4-5B36-028B-E43944706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918" y="1406351"/>
            <a:ext cx="4762500" cy="476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716D15-2AA1-38A2-B17A-9610EB1CDCAA}"/>
              </a:ext>
            </a:extLst>
          </p:cNvPr>
          <p:cNvSpPr txBox="1"/>
          <p:nvPr/>
        </p:nvSpPr>
        <p:spPr>
          <a:xfrm>
            <a:off x="609600" y="-177722"/>
            <a:ext cx="16531605" cy="190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A283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Our mental health is how we…</a:t>
            </a:r>
          </a:p>
        </p:txBody>
      </p:sp>
    </p:spTree>
    <p:extLst>
      <p:ext uri="{BB962C8B-B14F-4D97-AF65-F5344CB8AC3E}">
        <p14:creationId xmlns:p14="http://schemas.microsoft.com/office/powerpoint/2010/main" val="19201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Volunteer - Chester Art Beat">
            <a:extLst>
              <a:ext uri="{FF2B5EF4-FFF2-40B4-BE49-F238E27FC236}">
                <a16:creationId xmlns:a16="http://schemas.microsoft.com/office/drawing/2014/main" id="{A136A033-EB1D-A0C1-2701-77EBFB3E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r="17921" b="-1"/>
          <a:stretch>
            <a:fillRect/>
          </a:stretch>
        </p:blipFill>
        <p:spPr bwMode="auto">
          <a:xfrm>
            <a:off x="-322471" y="800100"/>
            <a:ext cx="18932941" cy="10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022825EA-294A-3B64-028A-DBDF44DF10D7}"/>
              </a:ext>
            </a:extLst>
          </p:cNvPr>
          <p:cNvSpPr txBox="1"/>
          <p:nvPr/>
        </p:nvSpPr>
        <p:spPr>
          <a:xfrm>
            <a:off x="762000" y="-109572"/>
            <a:ext cx="18669000" cy="1819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A283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Who has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34109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210C7EC-34EA-60D2-3450-6086DB5B2AE3}"/>
              </a:ext>
            </a:extLst>
          </p:cNvPr>
          <p:cNvSpPr txBox="1"/>
          <p:nvPr/>
        </p:nvSpPr>
        <p:spPr>
          <a:xfrm>
            <a:off x="533400" y="-179627"/>
            <a:ext cx="18669000" cy="183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A283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Is everyone's mental health the same?</a:t>
            </a:r>
          </a:p>
        </p:txBody>
      </p:sp>
      <p:pic>
        <p:nvPicPr>
          <p:cNvPr id="3" name="Picture 2" descr="Children Cartoon Images – Browse 7,296,442 Stock Photos, Vectors, and Video  | Adobe Stock">
            <a:extLst>
              <a:ext uri="{FF2B5EF4-FFF2-40B4-BE49-F238E27FC236}">
                <a16:creationId xmlns:a16="http://schemas.microsoft.com/office/drawing/2014/main" id="{89502642-FAC5-4FA9-E7D9-ECA1673A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64" y="1773382"/>
            <a:ext cx="1463167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EC30E9C-FDC8-3984-7AEB-77D582EDEEE0}"/>
              </a:ext>
            </a:extLst>
          </p:cNvPr>
          <p:cNvSpPr txBox="1"/>
          <p:nvPr/>
        </p:nvSpPr>
        <p:spPr>
          <a:xfrm>
            <a:off x="4267200" y="7124269"/>
            <a:ext cx="18669000" cy="1815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No, we are all unique</a:t>
            </a:r>
            <a:r>
              <a:rPr lang="en-US" sz="72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745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A33FA-CA99-9C9F-0EF8-944115DDA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306DC407-08A8-0DFE-EEF6-203CF9CB24BD}"/>
              </a:ext>
            </a:extLst>
          </p:cNvPr>
          <p:cNvSpPr txBox="1"/>
          <p:nvPr/>
        </p:nvSpPr>
        <p:spPr>
          <a:xfrm>
            <a:off x="762000" y="-354114"/>
            <a:ext cx="18973585" cy="188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M</a:t>
            </a:r>
            <a:r>
              <a:rPr lang="en-US" sz="8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ental </a:t>
            </a:r>
            <a:r>
              <a:rPr lang="en-US" sz="8000" b="1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H</a:t>
            </a:r>
            <a:r>
              <a:rPr lang="en-US" sz="8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ealth </a:t>
            </a:r>
            <a:r>
              <a:rPr lang="en-US" sz="8000" b="1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A</a:t>
            </a:r>
            <a:r>
              <a:rPr lang="en-US" sz="8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wareness </a:t>
            </a:r>
            <a:r>
              <a:rPr lang="en-US" sz="8000" b="1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W</a:t>
            </a:r>
            <a:r>
              <a:rPr lang="en-US" sz="8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eek</a:t>
            </a: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CE54D3E4-4660-2A55-CA83-B8A5D06945B2}"/>
              </a:ext>
            </a:extLst>
          </p:cNvPr>
          <p:cNvGrpSpPr/>
          <p:nvPr/>
        </p:nvGrpSpPr>
        <p:grpSpPr>
          <a:xfrm>
            <a:off x="495300" y="1894523"/>
            <a:ext cx="4114800" cy="1543050"/>
            <a:chOff x="0" y="0"/>
            <a:chExt cx="2031532" cy="406400"/>
          </a:xfrm>
        </p:grpSpPr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97F3632E-96A4-6CC3-3CB1-AE606296819F}"/>
                </a:ext>
              </a:extLst>
            </p:cNvPr>
            <p:cNvSpPr/>
            <p:nvPr/>
          </p:nvSpPr>
          <p:spPr>
            <a:xfrm>
              <a:off x="0" y="0"/>
              <a:ext cx="2031532" cy="406400"/>
            </a:xfrm>
            <a:custGeom>
              <a:avLst/>
              <a:gdLst/>
              <a:ahLst/>
              <a:cxnLst/>
              <a:rect l="l" t="t" r="r" b="b"/>
              <a:pathLst>
                <a:path w="2031532" h="406400">
                  <a:moveTo>
                    <a:pt x="1828332" y="0"/>
                  </a:moveTo>
                  <a:cubicBezTo>
                    <a:pt x="1940556" y="0"/>
                    <a:pt x="2031532" y="90976"/>
                    <a:pt x="2031532" y="203200"/>
                  </a:cubicBezTo>
                  <a:cubicBezTo>
                    <a:pt x="2031532" y="315424"/>
                    <a:pt x="1940556" y="406400"/>
                    <a:pt x="18283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BEE51E58-FE4F-134E-F2D4-7514990670D4}"/>
                </a:ext>
              </a:extLst>
            </p:cNvPr>
            <p:cNvSpPr txBox="1"/>
            <p:nvPr/>
          </p:nvSpPr>
          <p:spPr>
            <a:xfrm>
              <a:off x="0" y="-47625"/>
              <a:ext cx="203153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38">
            <a:extLst>
              <a:ext uri="{FF2B5EF4-FFF2-40B4-BE49-F238E27FC236}">
                <a16:creationId xmlns:a16="http://schemas.microsoft.com/office/drawing/2014/main" id="{675AA07C-8F38-6B3A-3535-1208660E7BD4}"/>
              </a:ext>
            </a:extLst>
          </p:cNvPr>
          <p:cNvSpPr txBox="1"/>
          <p:nvPr/>
        </p:nvSpPr>
        <p:spPr>
          <a:xfrm>
            <a:off x="1153134" y="2153760"/>
            <a:ext cx="3124200" cy="1283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12"/>
              </a:lnSpc>
              <a:spcBef>
                <a:spcPct val="0"/>
              </a:spcBef>
            </a:pPr>
            <a:r>
              <a:rPr lang="en-US" sz="3600" dirty="0">
                <a:solidFill>
                  <a:srgbClr val="066132"/>
                </a:solidFill>
                <a:latin typeface="Museo Sans Rounded 500" panose="02000000000000000000" pitchFamily="50" charset="0"/>
                <a:ea typeface="Museo Sans Rounded 1"/>
                <a:cs typeface="Museo Sans Rounded 1"/>
                <a:sym typeface="Museo Sans Rounded 1"/>
              </a:rPr>
              <a:t>Small actions make a BIG difference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6640C50E-E209-DF42-C683-C560A00C5A42}"/>
              </a:ext>
            </a:extLst>
          </p:cNvPr>
          <p:cNvGrpSpPr/>
          <p:nvPr/>
        </p:nvGrpSpPr>
        <p:grpSpPr>
          <a:xfrm>
            <a:off x="13244761" y="6384629"/>
            <a:ext cx="4419602" cy="1876293"/>
            <a:chOff x="0" y="0"/>
            <a:chExt cx="2031532" cy="406400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0DB70733-0DE3-B0B9-19AB-E8ACC5556B2D}"/>
                </a:ext>
              </a:extLst>
            </p:cNvPr>
            <p:cNvSpPr/>
            <p:nvPr/>
          </p:nvSpPr>
          <p:spPr>
            <a:xfrm>
              <a:off x="0" y="0"/>
              <a:ext cx="2031532" cy="406400"/>
            </a:xfrm>
            <a:custGeom>
              <a:avLst/>
              <a:gdLst/>
              <a:ahLst/>
              <a:cxnLst/>
              <a:rect l="l" t="t" r="r" b="b"/>
              <a:pathLst>
                <a:path w="2031532" h="406400">
                  <a:moveTo>
                    <a:pt x="1828332" y="0"/>
                  </a:moveTo>
                  <a:cubicBezTo>
                    <a:pt x="1940556" y="0"/>
                    <a:pt x="2031532" y="90976"/>
                    <a:pt x="2031532" y="203200"/>
                  </a:cubicBezTo>
                  <a:cubicBezTo>
                    <a:pt x="2031532" y="315424"/>
                    <a:pt x="1940556" y="406400"/>
                    <a:pt x="18283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895B4D9C-E283-EFBB-BA8D-AB0657BE6DE9}"/>
                </a:ext>
              </a:extLst>
            </p:cNvPr>
            <p:cNvSpPr txBox="1"/>
            <p:nvPr/>
          </p:nvSpPr>
          <p:spPr>
            <a:xfrm>
              <a:off x="0" y="-47625"/>
              <a:ext cx="203153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TextBox 38">
            <a:extLst>
              <a:ext uri="{FF2B5EF4-FFF2-40B4-BE49-F238E27FC236}">
                <a16:creationId xmlns:a16="http://schemas.microsoft.com/office/drawing/2014/main" id="{B152FB72-5E3E-F89D-1CCD-E5149E67C3D2}"/>
              </a:ext>
            </a:extLst>
          </p:cNvPr>
          <p:cNvSpPr txBox="1"/>
          <p:nvPr/>
        </p:nvSpPr>
        <p:spPr>
          <a:xfrm>
            <a:off x="13944598" y="6578764"/>
            <a:ext cx="3124200" cy="1707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12"/>
              </a:lnSpc>
              <a:spcBef>
                <a:spcPct val="0"/>
              </a:spcBef>
            </a:pPr>
            <a:r>
              <a:rPr lang="en-US" sz="3600" dirty="0">
                <a:solidFill>
                  <a:srgbClr val="066132"/>
                </a:solidFill>
                <a:latin typeface="Museo Sans Rounded 500" panose="02000000000000000000" pitchFamily="50" charset="0"/>
                <a:ea typeface="Museo Sans Rounded 1"/>
                <a:cs typeface="Museo Sans Rounded 1"/>
                <a:sym typeface="Museo Sans Rounded 1"/>
              </a:rPr>
              <a:t>You are never alone. Someone can always help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1D7BB-5136-946D-778C-CB9EDF01F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35960"/>
            <a:ext cx="5619373" cy="64510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378656-F5A4-931C-7574-E6E8951A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17" y="1527811"/>
            <a:ext cx="6200166" cy="85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0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F8460CB-AADB-D5D0-1B40-EFC9CD2E7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900"/>
            <a:ext cx="18288000" cy="1043309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2C5AE9FA-E6D8-883E-E3C7-53B84F51DDF4}"/>
              </a:ext>
            </a:extLst>
          </p:cNvPr>
          <p:cNvSpPr txBox="1"/>
          <p:nvPr/>
        </p:nvSpPr>
        <p:spPr>
          <a:xfrm>
            <a:off x="762000" y="-342900"/>
            <a:ext cx="18973800" cy="1848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Who is your favourite </a:t>
            </a:r>
            <a:r>
              <a:rPr lang="en-US" sz="8000" b="1" dirty="0">
                <a:solidFill>
                  <a:srgbClr val="00A283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superhero? </a:t>
            </a:r>
          </a:p>
        </p:txBody>
      </p:sp>
    </p:spTree>
    <p:extLst>
      <p:ext uri="{BB962C8B-B14F-4D97-AF65-F5344CB8AC3E}">
        <p14:creationId xmlns:p14="http://schemas.microsoft.com/office/powerpoint/2010/main" val="254796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9F4E075E-727E-D633-9F20-F5E21E83C751}"/>
              </a:ext>
            </a:extLst>
          </p:cNvPr>
          <p:cNvSpPr txBox="1"/>
          <p:nvPr/>
        </p:nvSpPr>
        <p:spPr>
          <a:xfrm>
            <a:off x="914400" y="2896090"/>
            <a:ext cx="15693794" cy="4494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Take a deep breath.</a:t>
            </a:r>
          </a:p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Move your body! play, skip, dance! </a:t>
            </a:r>
          </a:p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Do a hobby you love! </a:t>
            </a:r>
          </a:p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Say ‘I can do this’</a:t>
            </a:r>
          </a:p>
        </p:txBody>
      </p:sp>
      <p:sp>
        <p:nvSpPr>
          <p:cNvPr id="61" name="TextBox 2">
            <a:extLst>
              <a:ext uri="{FF2B5EF4-FFF2-40B4-BE49-F238E27FC236}">
                <a16:creationId xmlns:a16="http://schemas.microsoft.com/office/drawing/2014/main" id="{147369E6-7DE5-CE30-9B3C-D10810E3D415}"/>
              </a:ext>
            </a:extLst>
          </p:cNvPr>
          <p:cNvSpPr txBox="1"/>
          <p:nvPr/>
        </p:nvSpPr>
        <p:spPr>
          <a:xfrm>
            <a:off x="5929745" y="104944"/>
            <a:ext cx="18135169" cy="188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92D050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 </a:t>
            </a:r>
            <a:r>
              <a:rPr lang="en-US" sz="8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- for yourself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8EFEF-A6C9-2CE6-8AD3-57C0F2896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394" y="3390900"/>
            <a:ext cx="5819606" cy="66809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866B8C-C8B8-3A67-6368-E594730B8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7" y="539045"/>
            <a:ext cx="5190223" cy="1583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394B45-FEE2-077C-BD99-0260DD54F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DEF24E0D-28CE-4B4E-9D7B-4E72493E5A38}"/>
              </a:ext>
            </a:extLst>
          </p:cNvPr>
          <p:cNvSpPr txBox="1"/>
          <p:nvPr/>
        </p:nvSpPr>
        <p:spPr>
          <a:xfrm>
            <a:off x="6064791" y="114300"/>
            <a:ext cx="18135169" cy="188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- for others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7E827F2C-9F76-AF57-3ACA-C4A837979DC7}"/>
              </a:ext>
            </a:extLst>
          </p:cNvPr>
          <p:cNvSpPr txBox="1"/>
          <p:nvPr/>
        </p:nvSpPr>
        <p:spPr>
          <a:xfrm>
            <a:off x="10134600" y="8267700"/>
            <a:ext cx="18669000" cy="1710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Let’s do these all together!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A406E3-8669-46D8-C6E8-133618481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125" y="-266700"/>
            <a:ext cx="4762500" cy="47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8949E-A556-3C1F-002E-DB1634718D0A}"/>
              </a:ext>
            </a:extLst>
          </p:cNvPr>
          <p:cNvSpPr txBox="1"/>
          <p:nvPr/>
        </p:nvSpPr>
        <p:spPr>
          <a:xfrm>
            <a:off x="990600" y="2918586"/>
            <a:ext cx="22479000" cy="6805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Smile!</a:t>
            </a:r>
          </a:p>
          <a:p>
            <a:pPr marL="857250" indent="-8572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Turn to the person next to you and say something kind. </a:t>
            </a:r>
          </a:p>
          <a:p>
            <a:pPr marL="857250" indent="-8572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Take 3 deep breaths</a:t>
            </a:r>
          </a:p>
          <a:p>
            <a:pPr marL="857250" indent="-8572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Whisper to the person next to you ‘you can do this’</a:t>
            </a:r>
            <a:endParaRPr lang="en-GB" sz="5000" dirty="0"/>
          </a:p>
          <a:p>
            <a:pPr marL="857250" indent="-8572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0" b="1" dirty="0">
              <a:solidFill>
                <a:schemeClr val="bg1"/>
              </a:solidFill>
              <a:latin typeface="Museo Sans Rounded 700" panose="02000000000000000000" pitchFamily="50" charset="0"/>
              <a:ea typeface="Museo Sans Rounded 2"/>
              <a:cs typeface="Museo Sans Rounded 2"/>
              <a:sym typeface="Museo Sans Rounded 2"/>
            </a:endParaRPr>
          </a:p>
          <a:p>
            <a:pPr marL="857250" indent="-8572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0" b="1" dirty="0">
              <a:solidFill>
                <a:schemeClr val="bg1"/>
              </a:solidFill>
              <a:latin typeface="Museo Sans Rounded 700" panose="02000000000000000000" pitchFamily="50" charset="0"/>
              <a:ea typeface="Museo Sans Rounded 2"/>
              <a:cs typeface="Museo Sans Rounded 2"/>
              <a:sym typeface="Museo Sans Rounded 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79C917-9792-AED5-5C72-96193ABE1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1532"/>
            <a:ext cx="5190223" cy="15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13A8E4-71BB-8BEF-9069-A5850FD60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1F7268-F9EF-AED3-A9C2-2C25627A5B46}"/>
              </a:ext>
            </a:extLst>
          </p:cNvPr>
          <p:cNvSpPr txBox="1"/>
          <p:nvPr/>
        </p:nvSpPr>
        <p:spPr>
          <a:xfrm>
            <a:off x="914400" y="2476500"/>
            <a:ext cx="22479000" cy="5648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Include everyone in play. </a:t>
            </a:r>
          </a:p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BE KIND in school, at home &amp; in clubs.</a:t>
            </a:r>
          </a:p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Speak Up. </a:t>
            </a:r>
          </a:p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Encourage people all around you.</a:t>
            </a:r>
          </a:p>
          <a:p>
            <a:pPr marL="857250" lvl="0" indent="-85725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Ask for help.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1FCA5515-E48A-8D6F-D943-FF46FC5421AC}"/>
              </a:ext>
            </a:extLst>
          </p:cNvPr>
          <p:cNvSpPr txBox="1"/>
          <p:nvPr/>
        </p:nvSpPr>
        <p:spPr>
          <a:xfrm>
            <a:off x="5904538" y="38100"/>
            <a:ext cx="18135169" cy="1819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0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92D050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 </a:t>
            </a:r>
            <a:r>
              <a:rPr lang="en-US" sz="8000" b="1" dirty="0">
                <a:solidFill>
                  <a:srgbClr val="73C92D"/>
                </a:solidFill>
                <a:latin typeface="Museo Sans Rounded 700" panose="02000000000000000000" pitchFamily="50" charset="0"/>
                <a:ea typeface="Museo Sans Rounded 2"/>
                <a:cs typeface="Museo Sans Rounded 2"/>
                <a:sym typeface="Museo Sans Rounded 2"/>
              </a:rPr>
              <a:t>- for all of 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31487F-7FA4-6A75-A995-5D158A2B3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0" y="6096082"/>
            <a:ext cx="4762500" cy="476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947FEE-4B90-F314-239D-92BB3269C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23" y="5998949"/>
            <a:ext cx="4762500" cy="4762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02E649-B5B3-E248-4CFD-13F6C46EF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5" y="561182"/>
            <a:ext cx="5190223" cy="15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1E21952D50F47B44AB2FDEC455E23" ma:contentTypeVersion="18" ma:contentTypeDescription="Create a new document." ma:contentTypeScope="" ma:versionID="26e15e161afcae196f1ca108f83f813d">
  <xsd:schema xmlns:xsd="http://www.w3.org/2001/XMLSchema" xmlns:xs="http://www.w3.org/2001/XMLSchema" xmlns:p="http://schemas.microsoft.com/office/2006/metadata/properties" xmlns:ns2="7b4ca396-9ee7-4302-a110-6a5712adaa65" xmlns:ns3="c558c370-2ee9-410b-ac09-29fc16edf721" targetNamespace="http://schemas.microsoft.com/office/2006/metadata/properties" ma:root="true" ma:fieldsID="e48954e53d6ccc93b84a0d1258ab662b" ns2:_="" ns3:_="">
    <xsd:import namespace="7b4ca396-9ee7-4302-a110-6a5712adaa65"/>
    <xsd:import namespace="c558c370-2ee9-410b-ac09-29fc16edf7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ca396-9ee7-4302-a110-6a5712ada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971c9ff-6ae9-4feb-a147-0f3221d4ab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8c370-2ee9-410b-ac09-29fc16edf7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f3e450-5b27-4a5f-aa30-e535a8d8f61a}" ma:internalName="TaxCatchAll" ma:showField="CatchAllData" ma:web="c558c370-2ee9-410b-ac09-29fc16edf7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58c370-2ee9-410b-ac09-29fc16edf721">
      <UserInfo>
        <DisplayName/>
        <AccountId xsi:nil="true"/>
        <AccountType/>
      </UserInfo>
    </SharedWithUsers>
    <lcf76f155ced4ddcb4097134ff3c332f xmlns="7b4ca396-9ee7-4302-a110-6a5712adaa65">
      <Terms xmlns="http://schemas.microsoft.com/office/infopath/2007/PartnerControls"/>
    </lcf76f155ced4ddcb4097134ff3c332f>
    <TaxCatchAll xmlns="c558c370-2ee9-410b-ac09-29fc16edf721" xsi:nil="true"/>
  </documentManagement>
</p:properties>
</file>

<file path=customXml/itemProps1.xml><?xml version="1.0" encoding="utf-8"?>
<ds:datastoreItem xmlns:ds="http://schemas.openxmlformats.org/officeDocument/2006/customXml" ds:itemID="{31DCC4D8-6843-4A42-A9F3-811B445E8B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ca396-9ee7-4302-a110-6a5712adaa65"/>
    <ds:schemaRef ds:uri="c558c370-2ee9-410b-ac09-29fc16edf7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C53D39-D363-473B-A1E9-E23EAD8B5B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5A7880-8F5D-43BC-9A6A-2911CFE30385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558c370-2ee9-410b-ac09-29fc16edf721"/>
    <ds:schemaRef ds:uri="http://schemas.microsoft.com/office/2006/documentManagement/types"/>
    <ds:schemaRef ds:uri="http://purl.org/dc/terms/"/>
    <ds:schemaRef ds:uri="http://schemas.microsoft.com/office/infopath/2007/PartnerControls"/>
    <ds:schemaRef ds:uri="7b4ca396-9ee7-4302-a110-6a5712adaa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7637</TotalTime>
  <Words>715</Words>
  <Application>Microsoft Office PowerPoint</Application>
  <PresentationFormat>Custom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Museo Sans Rounded 500</vt:lpstr>
      <vt:lpstr>Calibri</vt:lpstr>
      <vt:lpstr>Arial</vt:lpstr>
      <vt:lpstr>Museo Sans Rounded 700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 with Change</dc:title>
  <dc:creator>Bethan Kirkham</dc:creator>
  <cp:lastModifiedBy>Bethan Kirkham</cp:lastModifiedBy>
  <cp:revision>9</cp:revision>
  <cp:lastPrinted>2026-04-16T14:56:13Z</cp:lastPrinted>
  <dcterms:created xsi:type="dcterms:W3CDTF">2006-08-16T00:00:00Z</dcterms:created>
  <dcterms:modified xsi:type="dcterms:W3CDTF">2026-04-16T15:08:45Z</dcterms:modified>
  <dc:identifier>DAHEY7oG8to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146700</vt:r8>
  </property>
  <property fmtid="{D5CDD505-2E9C-101B-9397-08002B2CF9AE}" pid="3" name="ContentTypeId">
    <vt:lpwstr>0x01010077E1E21952D50F47B44AB2FDEC455E23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